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64783" autoAdjust="0"/>
  </p:normalViewPr>
  <p:slideViewPr>
    <p:cSldViewPr>
      <p:cViewPr varScale="1">
        <p:scale>
          <a:sx n="37" d="100"/>
          <a:sy n="37" d="100"/>
        </p:scale>
        <p:origin x="-129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BAED032-1B30-463C-9F19-6714BA475C17}" type="datetimeFigureOut">
              <a:rPr lang="ru-RU"/>
              <a:pPr>
                <a:defRPr/>
              </a:pPr>
              <a:t>22.09.2016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D95B5EC-33CB-4D8E-9DA1-2476D326FF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i="1" dirty="0" smtClean="0"/>
              <a:t>Воспитатель</a:t>
            </a:r>
            <a:r>
              <a:rPr lang="ru-RU" dirty="0" smtClean="0"/>
              <a:t>: Сегодня мы снова будем говорить о здоровье. Но вначале давайте поздороваемся друг с другом:</a:t>
            </a:r>
          </a:p>
          <a:p>
            <a:pPr eaLnBrk="1" hangingPunct="1">
              <a:spcBef>
                <a:spcPct val="0"/>
              </a:spcBef>
            </a:pPr>
            <a:r>
              <a:rPr lang="ru-RU" dirty="0" smtClean="0"/>
              <a:t>Ты пришёл и я пришёл, </a:t>
            </a:r>
          </a:p>
          <a:p>
            <a:pPr eaLnBrk="1" hangingPunct="1">
              <a:spcBef>
                <a:spcPct val="0"/>
              </a:spcBef>
            </a:pPr>
            <a:r>
              <a:rPr lang="ru-RU" dirty="0" smtClean="0"/>
              <a:t>Вместе нам хорошо. </a:t>
            </a:r>
          </a:p>
          <a:p>
            <a:pPr eaLnBrk="1" hangingPunct="1">
              <a:spcBef>
                <a:spcPct val="0"/>
              </a:spcBef>
            </a:pPr>
            <a:r>
              <a:rPr lang="ru-RU" dirty="0" smtClean="0"/>
              <a:t>Будем думать, отвечать</a:t>
            </a:r>
          </a:p>
          <a:p>
            <a:pPr eaLnBrk="1" hangingPunct="1">
              <a:spcBef>
                <a:spcPct val="0"/>
              </a:spcBef>
            </a:pPr>
            <a:r>
              <a:rPr lang="ru-RU" dirty="0" smtClean="0"/>
              <a:t>И друг другу помогать.</a:t>
            </a:r>
          </a:p>
          <a:p>
            <a:pPr eaLnBrk="1" hangingPunct="1">
              <a:spcBef>
                <a:spcPct val="0"/>
              </a:spcBef>
            </a:pPr>
            <a:r>
              <a:rPr lang="ru-RU" dirty="0" smtClean="0"/>
              <a:t> </a:t>
            </a:r>
          </a:p>
          <a:p>
            <a:pPr eaLnBrk="1" hangingPunct="1">
              <a:spcBef>
                <a:spcPct val="0"/>
              </a:spcBef>
            </a:pPr>
            <a:r>
              <a:rPr lang="ru-RU" dirty="0" smtClean="0"/>
              <a:t>Я очень рада видеть вас, ребята. С каким на­строением вы сегодня пришли на занятие? </a:t>
            </a:r>
            <a:r>
              <a:rPr lang="ru-RU" i="1" dirty="0" smtClean="0"/>
              <a:t>(Ответы детей).</a:t>
            </a:r>
            <a:r>
              <a:rPr lang="ru-RU" dirty="0" smtClean="0"/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ru-RU" dirty="0" smtClean="0"/>
              <a:t>Я надеюсь, что после сегодняшнего занятия настроение у вас будет ещё лучше, потому что  мы сделаем ещё один шаг в направлении к здоровому образу жизни. </a:t>
            </a:r>
          </a:p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EA23C7-E59C-430A-AB62-ABCB3A2383F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 </a:t>
            </a:r>
            <a:r>
              <a:rPr lang="ru-RU" i="1" smtClean="0"/>
              <a:t>Мама недовольна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ru-RU" smtClean="0"/>
              <a:t>Ваза синяя разбита,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Лужа на паркете...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Мать на мальчиков сердита: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— Отвечайте, дети,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Кто из вас с цветами вазу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Уронил с окошка?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Может быть, ответить маме: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«Виновата кошка»?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И Володя, и Сережа 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Покраснели сразу. 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Мама спрашивает строже: 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—Кто же трогал вазу? 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Младший прячется за брата, 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Старший смотрит прямо, Говорит: 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— Прости нас, мама, 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Оба виноваты.</a:t>
            </a:r>
          </a:p>
          <a:p>
            <a:pPr eaLnBrk="1" hangingPunct="1">
              <a:spcBef>
                <a:spcPct val="0"/>
              </a:spcBef>
            </a:pPr>
            <a:r>
              <a:rPr lang="ru-RU" i="1" smtClean="0"/>
              <a:t>                                   </a:t>
            </a:r>
            <a:r>
              <a:rPr lang="ru-RU" smtClean="0"/>
              <a:t>З.</a:t>
            </a:r>
            <a:r>
              <a:rPr lang="ru-RU" i="1" smtClean="0"/>
              <a:t> </a:t>
            </a:r>
            <a:r>
              <a:rPr lang="ru-RU" smtClean="0"/>
              <a:t>Александрова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- Какое чувство испытывают мальчики? </a:t>
            </a:r>
            <a:r>
              <a:rPr lang="ru-RU" i="1" smtClean="0"/>
              <a:t>(Стыд, вину).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1799A9-A8DE-487E-823D-FBC3B78049A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 - Давайте ещё раз повторим, о каких эмоциях мы говорили. </a:t>
            </a:r>
            <a:r>
              <a:rPr lang="ru-RU" i="1" smtClean="0"/>
              <a:t>(Ответы детей).</a:t>
            </a:r>
            <a:r>
              <a:rPr lang="ru-RU" smtClean="0"/>
              <a:t> Попробуйте самостоятельно поделить эти эмоции на две группы. </a:t>
            </a:r>
          </a:p>
          <a:p>
            <a:pPr eaLnBrk="1" hangingPunct="1">
              <a:spcBef>
                <a:spcPct val="0"/>
              </a:spcBef>
            </a:pPr>
            <a:r>
              <a:rPr lang="ru-RU" i="1" smtClean="0"/>
              <a:t>Детям раздаются карточки с названиями эмоций.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ru-RU" smtClean="0"/>
              <a:t>	Радость                Грусть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     Интерес                             Страх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     Удивление                          Вина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                                               Злость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                                  </a:t>
            </a:r>
          </a:p>
          <a:p>
            <a:pPr eaLnBrk="1" hangingPunct="1">
              <a:spcBef>
                <a:spcPct val="0"/>
              </a:spcBef>
            </a:pPr>
            <a:r>
              <a:rPr lang="ru-RU" i="1" smtClean="0"/>
              <a:t>- </a:t>
            </a:r>
            <a:r>
              <a:rPr lang="ru-RU" smtClean="0"/>
              <a:t>Как вы назовёте эмоции 1-й группы? </a:t>
            </a:r>
            <a:r>
              <a:rPr lang="ru-RU" i="1" smtClean="0"/>
              <a:t>(Хорошие, приятные.)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ru-RU" smtClean="0"/>
              <a:t>- Их принято называть - положительные. А эмоции другой группы как можно назвать? </a:t>
            </a:r>
            <a:r>
              <a:rPr lang="ru-RU" i="1" smtClean="0"/>
              <a:t>(Плохие, неприятные). </a:t>
            </a:r>
            <a:r>
              <a:rPr lang="ru-RU" smtClean="0"/>
              <a:t> Отрицательные.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7BD849-C5B6-4532-A2C7-D79DCD6AD5A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ru-RU" smtClean="0"/>
              <a:t>При общении очень важно уметь определять, какие эмоции испытывает человек  в данный момент. Сейчас мы узнаем, можете ли вы это делать, а для этого заглянём в волшебный теремок, в котором  живут герои разных сказок. 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Посмотрите на это окно. Какое лицо на нем нарисовано? Какой герой живёт в теремке? </a:t>
            </a:r>
          </a:p>
          <a:p>
            <a:pPr eaLnBrk="1" hangingPunct="1">
              <a:spcBef>
                <a:spcPct val="0"/>
              </a:spcBef>
            </a:pPr>
            <a:endParaRPr lang="ru-RU" i="1" smtClean="0"/>
          </a:p>
          <a:p>
            <a:pPr eaLnBrk="1" hangingPunct="1">
              <a:spcBef>
                <a:spcPct val="0"/>
              </a:spcBef>
            </a:pPr>
            <a:r>
              <a:rPr lang="ru-RU" i="1" smtClean="0"/>
              <a:t>(Ответы детей)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ru-RU" smtClean="0"/>
              <a:t>- Правильно! Молодцы, вы хорошо умеете определять эмоциональное состояние других.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9598EB-20C5-4E11-9264-C50C3533936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- Ребята, сегодня к нам на занятие прилетели вол­шебные воздушные шары. Давным-давно в одной сказочной стране жили-были волшебные воздушные шары. Кто-то был веселым, кто-то грустным, один шарик был злой, а другой всего боялся. Все они были разные, и им друг с другом было интересно. Но вот однажды случился сильный-сильный дождь, и личики шариков смыла вода. И теперь они стали одинаковые и неин­тересные. Сделайте их снова разными.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/>
              <a:t>Дети с помощью маркера рисуют на шарике.</a:t>
            </a:r>
            <a:endParaRPr lang="ru-RU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- Молодцы, ребята, шарики очень обрадовались, а теперь им пора улетать. </a:t>
            </a:r>
            <a:r>
              <a:rPr lang="ru-RU" i="1" dirty="0" smtClean="0"/>
              <a:t>Шарики улетают под музыку.</a:t>
            </a:r>
            <a:endParaRPr lang="ru-RU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- А сейчас мы поиграем в игру «Мои цыплята». Вы будете не просто мальчиками и девочками, а маленькими цыплятами, а я буду вашей мамой-курицей. Внимательно слушайте и выполняйте то, что я вам буду говорить.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/>
              <a:t>Воспитатель вместе с детьми садится на пол и накрывает всех «волшебным платком».</a:t>
            </a:r>
            <a:endParaRPr lang="ru-RU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 	- Раз, два, три, четыре, пять!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Будем мы в цыплят играть.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Желтые, хорошие,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На солнышко похожие.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Долго-долго мама-наседка высиживала своих цыплят. И вот скорлупки начали трескаться, и цыплята стали появляться на свет.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Первый цыплёнок очень удивился: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Как просторно вокруг, а в скорлупке так тесно.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/>
              <a:t>Ребенок изображает это</a:t>
            </a:r>
            <a:r>
              <a:rPr lang="ru-RU" dirty="0" smtClean="0"/>
              <a:t>  </a:t>
            </a:r>
            <a:r>
              <a:rPr lang="ru-RU" i="1" dirty="0" smtClean="0"/>
              <a:t>соответ­ствующей мимикой: брови подняты вверх, глаза и рот широко раскрыты (удивление).</a:t>
            </a:r>
            <a:endParaRPr lang="ru-RU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/>
              <a:t>Воспитатель:</a:t>
            </a:r>
            <a:r>
              <a:rPr lang="ru-RU" dirty="0" smtClean="0"/>
              <a:t> Второй  цыпленок  рассердился,   нахмурив свои желтенькие брови: он так хотел по­явиться на свет первым, но его опередили.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/>
              <a:t>Ребенок передает это состояние: брови сведены к носу, глаза прищурены, рот закрыт, губы сжаты.</a:t>
            </a:r>
            <a:r>
              <a:rPr lang="ru-RU" dirty="0" smtClean="0"/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 </a:t>
            </a:r>
            <a:r>
              <a:rPr lang="ru-RU" i="1" dirty="0" smtClean="0"/>
              <a:t>Воспитатель:</a:t>
            </a:r>
            <a:r>
              <a:rPr lang="ru-RU" dirty="0" smtClean="0"/>
              <a:t>  Третий цыпленок появился на свет и сразу расплакался: ему так хорошо и уютно было в скорлупке, а тут всюду опасность.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/>
              <a:t>Ребенок передает состояние этого цыпленка: брови сведе­ны к носу, глаза и уголки рта опущены вниз.</a:t>
            </a:r>
            <a:endParaRPr lang="ru-RU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/>
              <a:t>Воспитатель:</a:t>
            </a:r>
            <a:r>
              <a:rPr lang="ru-RU" dirty="0" smtClean="0"/>
              <a:t> Четвертый цыпленок очень обрадовался сво­ему появлению на свет и воскликнул: «Какой чудесный мир вокруг!»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 </a:t>
            </a:r>
            <a:r>
              <a:rPr lang="ru-RU" i="1" dirty="0" smtClean="0"/>
              <a:t>Ребенок повторяет слова: «Какой чудесный мир вокруг!» — улыбается и смеется.</a:t>
            </a:r>
            <a:endParaRPr lang="ru-RU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/>
              <a:t> </a:t>
            </a:r>
            <a:endParaRPr lang="ru-RU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   </a:t>
            </a:r>
            <a:r>
              <a:rPr lang="ru-RU" i="1" dirty="0" smtClean="0"/>
              <a:t>Воспитатель:</a:t>
            </a:r>
            <a:r>
              <a:rPr lang="ru-RU" dirty="0" smtClean="0"/>
              <a:t> Пятому цыпленку, как только он родился, все было интересно, и он сразу же стал рассмат­ривать своих братьев и сестер, заглядывал им в глаза, дотрагивался до них.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/>
              <a:t>Ребенок выполняет действия, указанные воспитателем, при этом брови подняты вверх, глаза и рот широко раскрыты.</a:t>
            </a:r>
            <a:endParaRPr lang="ru-RU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/>
              <a:t>Воспитатель</a:t>
            </a:r>
            <a:r>
              <a:rPr lang="ru-RU" dirty="0" smtClean="0"/>
              <a:t>: Шестой цыпленок очень испугался, когда треснула скорлупка.  Ему стало очень страшно, потому что он не знал, что будет дальше.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/>
              <a:t>Ребенок передает состояние этого цыпленка: брови приподняты, сведены к переносице, глаза очень широко открыты, он дрожит от испуга.</a:t>
            </a:r>
            <a:endParaRPr lang="ru-RU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/>
              <a:t> </a:t>
            </a:r>
            <a:endParaRPr lang="ru-RU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/>
              <a:t>Воспитатель:</a:t>
            </a:r>
            <a:r>
              <a:rPr lang="ru-RU" dirty="0" smtClean="0"/>
              <a:t> Седьмой цыпленок открыл глаза и увидел, что все уже вылупились и ждут его. Ему стало так стыдно, что он всех задерживал.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/>
              <a:t>Ребенок передает состояние этого цыпленка: брови сдви­нуты к носу, глаза опущены вниз.</a:t>
            </a:r>
            <a:endParaRPr lang="ru-RU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/>
              <a:t>Воспитатель: </a:t>
            </a:r>
            <a:r>
              <a:rPr lang="ru-RU" dirty="0" smtClean="0"/>
              <a:t>Мои хорошенькие цыплятки, я так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рада видеть вас (улыбается). Вы все такие разные, но я всех вас очень люблю: и грустных, и весёлых, и удивлённых, и тех, кто боится. </a:t>
            </a:r>
            <a:r>
              <a:rPr lang="ru-RU" i="1" dirty="0" smtClean="0"/>
              <a:t>Воспитатель накрывает детей платком.</a:t>
            </a:r>
            <a:endParaRPr lang="ru-RU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Раз, два, три, четыре, пять!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Поиграли мы в цыплят.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И сейчас хотим опять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Превратиться мы в ребят.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/>
              <a:t>Воспитатель: </a:t>
            </a:r>
            <a:r>
              <a:rPr lang="ru-RU" dirty="0" smtClean="0"/>
              <a:t>ребята, как вы думаете,  влияют ли эмоции на состояние нашего здоровья?</a:t>
            </a:r>
            <a:r>
              <a:rPr lang="ru-RU" i="1" dirty="0" smtClean="0"/>
              <a:t> (Ответы детей).</a:t>
            </a:r>
            <a:r>
              <a:rPr lang="ru-RU" dirty="0" smtClean="0"/>
              <a:t> Конечно, влияют. Мы выяснили, что эмоции бывают отрицательные и положительные.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- Как отрицательные  эмоции влияют на здоровье? </a:t>
            </a:r>
            <a:r>
              <a:rPr lang="ru-RU" i="1" dirty="0" smtClean="0"/>
              <a:t>(Человек может плохо спать, пропадает аппетит, болит голова и т.д.) </a:t>
            </a:r>
            <a:endParaRPr lang="ru-RU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 - Как положительные эмоции влияют на здоровье? </a:t>
            </a:r>
            <a:r>
              <a:rPr lang="ru-RU" i="1" dirty="0" smtClean="0"/>
              <a:t>( Человек будет бодрый, весёлый,  будет хороший сон, аппетит, может вылечится от болезней).</a:t>
            </a:r>
            <a:endParaRPr lang="ru-RU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 - Вот представьте, что у вас плохое настроение. Оно заставляет тебя делать и го­ворить разные вещи, от которых сердятся и огорчаются дети и взрослые. А после того как злость ушла, вам бывает грустно или неприятно. Открою  секрет – каждый большой и маленький человек имеет право злиться.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- Есть много способов, которые помогают нам избавиться от плохих эмоций. Вспомните, пожалуйста, какие способы и приёмы вы знаете. </a:t>
            </a:r>
            <a:r>
              <a:rPr lang="ru-RU" i="1" dirty="0" smtClean="0"/>
              <a:t>(Снеговик, подушка для битья, стаканчик, </a:t>
            </a:r>
            <a:r>
              <a:rPr lang="ru-RU" i="1" dirty="0" err="1" smtClean="0"/>
              <a:t>мирилочка</a:t>
            </a:r>
            <a:r>
              <a:rPr lang="ru-RU" i="1" dirty="0" smtClean="0"/>
              <a:t> без слов, разрывание бумаги, упражнения на расслабление).</a:t>
            </a:r>
            <a:endParaRPr lang="ru-RU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- Правильно! Есть много игр, которые учат нас «сердиться правильно», то есть так, чтобы не обижать других. Одну из таких игр вам подарит мокрый песок. Давайте с по­мощью песка вылепим собственную злость, а потом победим ее.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/>
              <a:t>Дети работают с песком.</a:t>
            </a:r>
            <a:endParaRPr lang="ru-RU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/>
              <a:t>Воспитатель: </a:t>
            </a:r>
            <a:r>
              <a:rPr lang="ru-RU" dirty="0" smtClean="0"/>
              <a:t>о чём мы с вами сегодня говорили?</a:t>
            </a:r>
            <a:r>
              <a:rPr lang="ru-RU" i="1" dirty="0" smtClean="0"/>
              <a:t>(Об эмоциях).</a:t>
            </a:r>
            <a:r>
              <a:rPr lang="ru-RU" dirty="0" smtClean="0"/>
              <a:t>Правильно, что такое эмоции? (</a:t>
            </a:r>
            <a:r>
              <a:rPr lang="ru-RU" i="1" dirty="0" smtClean="0"/>
              <a:t>Эмоции это чувства, состояния человека).</a:t>
            </a:r>
            <a:endParaRPr lang="ru-RU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 - На какие две группы оделяться эмоции? </a:t>
            </a:r>
            <a:r>
              <a:rPr lang="ru-RU" i="1" dirty="0" smtClean="0"/>
              <a:t>(Положительные, отрицательные).</a:t>
            </a:r>
            <a:endParaRPr lang="ru-RU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 -  Итак, ребята, в жизни нам случается выражать и положительные, и отрицательные эмоции. Давайте вспомним наш девиз. Какие эмоции мы выберем для своего здоровья? </a:t>
            </a:r>
            <a:r>
              <a:rPr lang="ru-RU" i="1" dirty="0" smtClean="0"/>
              <a:t>Ответы детей.</a:t>
            </a:r>
            <a:endParaRPr lang="ru-RU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FA1561-7FCB-4B0C-B24A-CEFD0B6E94F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dirty="0" smtClean="0"/>
              <a:t> - А как сделать, что­бы положительных эмоций стало больше? </a:t>
            </a:r>
            <a:r>
              <a:rPr lang="ru-RU" i="1" dirty="0" smtClean="0"/>
              <a:t>Быть всегда весёлыми,</a:t>
            </a:r>
            <a:r>
              <a:rPr lang="ru-RU" dirty="0" smtClean="0"/>
              <a:t> </a:t>
            </a:r>
            <a:r>
              <a:rPr lang="ru-RU" i="1" dirty="0" smtClean="0"/>
              <a:t>делать друг другу больше приятного, сначала хорошо подумать, а потом сделать, больше улыбаться. </a:t>
            </a:r>
            <a:endParaRPr lang="ru-RU" dirty="0" smtClean="0"/>
          </a:p>
          <a:p>
            <a:pPr eaLnBrk="1" hangingPunct="1">
              <a:spcBef>
                <a:spcPct val="0"/>
              </a:spcBef>
            </a:pPr>
            <a:r>
              <a:rPr lang="ru-RU" dirty="0" smtClean="0"/>
              <a:t> - Вспомним совет Кота Леопольда: «Давайте жить дружно!»</a:t>
            </a:r>
          </a:p>
          <a:p>
            <a:pPr eaLnBrk="1" hangingPunct="1">
              <a:spcBef>
                <a:spcPct val="0"/>
              </a:spcBef>
            </a:pPr>
            <a:r>
              <a:rPr lang="ru-RU" i="1" dirty="0" smtClean="0"/>
              <a:t>(Сюрпризный момент: в класс влетают воздушные шарики с нарисованными на них весёлыми мордашками, к шарикам при­вязаны конфеты.)</a:t>
            </a:r>
            <a:endParaRPr lang="ru-RU" dirty="0" smtClean="0"/>
          </a:p>
          <a:p>
            <a:pPr eaLnBrk="1" hangingPunct="1">
              <a:spcBef>
                <a:spcPct val="0"/>
              </a:spcBef>
            </a:pPr>
            <a:r>
              <a:rPr lang="ru-RU" dirty="0" smtClean="0"/>
              <a:t>Учитель. Ребята, это сюрприз! Держите шарики, ешьте конфеты, вы их заслужили! </a:t>
            </a:r>
          </a:p>
          <a:p>
            <a:pPr eaLnBrk="1" hangingPunct="1">
              <a:spcBef>
                <a:spcPct val="0"/>
              </a:spcBef>
            </a:pPr>
            <a:r>
              <a:rPr lang="ru-RU" dirty="0" smtClean="0"/>
              <a:t>- А теперь я попрошу вас и  гостей выразить эмоции от нашего со­вместного общения с помощью смайликов.</a:t>
            </a:r>
          </a:p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C51681-AA46-4CD8-90E9-459E3DA9CBC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dirty="0" smtClean="0"/>
              <a:t>Девизом нашего занятий ста­нут слова:</a:t>
            </a:r>
          </a:p>
          <a:p>
            <a:pPr eaLnBrk="1" hangingPunct="1">
              <a:spcBef>
                <a:spcPct val="0"/>
              </a:spcBef>
            </a:pPr>
            <a:r>
              <a:rPr lang="ru-RU" dirty="0" smtClean="0"/>
              <a:t>Я умею думать, я умею рассуждать.</a:t>
            </a:r>
          </a:p>
          <a:p>
            <a:pPr eaLnBrk="1" hangingPunct="1">
              <a:spcBef>
                <a:spcPct val="0"/>
              </a:spcBef>
            </a:pPr>
            <a:r>
              <a:rPr lang="ru-RU" dirty="0" smtClean="0"/>
              <a:t>Что полезно для здоровья, то и буду выбирать.</a:t>
            </a:r>
          </a:p>
          <a:p>
            <a:pPr eaLnBrk="1" hangingPunct="1">
              <a:spcBef>
                <a:spcPct val="0"/>
              </a:spcBef>
            </a:pPr>
            <a:r>
              <a:rPr lang="ru-RU" dirty="0" smtClean="0"/>
              <a:t> </a:t>
            </a:r>
          </a:p>
          <a:p>
            <a:pPr eaLnBrk="1" hangingPunct="1">
              <a:spcBef>
                <a:spcPct val="0"/>
              </a:spcBef>
            </a:pPr>
            <a:r>
              <a:rPr lang="ru-RU" i="1" dirty="0" smtClean="0"/>
              <a:t>Слова написаны на доске, прочитываются хором.</a:t>
            </a:r>
            <a:endParaRPr lang="ru-RU" dirty="0" smtClean="0"/>
          </a:p>
          <a:p>
            <a:pPr eaLnBrk="1" hangingPunct="1">
              <a:spcBef>
                <a:spcPct val="0"/>
              </a:spcBef>
            </a:pPr>
            <a:r>
              <a:rPr lang="ru-RU" i="1" dirty="0" smtClean="0"/>
              <a:t> </a:t>
            </a:r>
            <a:endParaRPr lang="ru-RU" dirty="0" smtClean="0"/>
          </a:p>
          <a:p>
            <a:pPr eaLnBrk="1" hangingPunct="1">
              <a:spcBef>
                <a:spcPct val="0"/>
              </a:spcBef>
            </a:pPr>
            <a:r>
              <a:rPr lang="ru-RU" dirty="0" smtClean="0"/>
              <a:t>- Сегодня мы будем говорить о чувствах и состояниях человека, о том как их можно выразить и как ими управлять.</a:t>
            </a:r>
          </a:p>
          <a:p>
            <a:pPr eaLnBrk="1" hangingPunct="1">
              <a:spcBef>
                <a:spcPct val="0"/>
              </a:spcBef>
            </a:pPr>
            <a:r>
              <a:rPr lang="ru-RU" dirty="0" smtClean="0"/>
              <a:t> 	- Для начала я предлагаю вам встретиться с героями мультфильма.</a:t>
            </a:r>
            <a:r>
              <a:rPr lang="ru-RU" i="1" dirty="0" smtClean="0"/>
              <a:t> </a:t>
            </a:r>
            <a:endParaRPr lang="ru-RU" dirty="0" smtClean="0"/>
          </a:p>
          <a:p>
            <a:pPr eaLnBrk="1" hangingPunct="1">
              <a:spcBef>
                <a:spcPct val="0"/>
              </a:spcBef>
            </a:pPr>
            <a:r>
              <a:rPr lang="ru-RU" i="1" dirty="0" smtClean="0"/>
              <a:t> </a:t>
            </a:r>
          </a:p>
          <a:p>
            <a:pPr eaLnBrk="1" hangingPunct="1">
              <a:spcBef>
                <a:spcPct val="0"/>
              </a:spcBef>
            </a:pPr>
            <a:r>
              <a:rPr lang="ru-RU" i="1" dirty="0" smtClean="0"/>
              <a:t>М/</a:t>
            </a:r>
            <a:r>
              <a:rPr lang="ru-RU" i="1" dirty="0" err="1" smtClean="0"/>
              <a:t>ф</a:t>
            </a:r>
            <a:r>
              <a:rPr lang="ru-RU" i="1" dirty="0" smtClean="0"/>
              <a:t> «Просто так», </a:t>
            </a:r>
            <a:r>
              <a:rPr lang="ru-RU" dirty="0" smtClean="0"/>
              <a:t> </a:t>
            </a:r>
            <a:r>
              <a:rPr lang="ru-RU" i="1" dirty="0" smtClean="0"/>
              <a:t>просмотр первых кадров.</a:t>
            </a:r>
            <a:endParaRPr lang="ru-RU" dirty="0" smtClean="0"/>
          </a:p>
          <a:p>
            <a:pPr eaLnBrk="1" hangingPunct="1">
              <a:spcBef>
                <a:spcPct val="0"/>
              </a:spcBef>
            </a:pPr>
            <a:r>
              <a:rPr lang="ru-RU" dirty="0" smtClean="0"/>
              <a:t> </a:t>
            </a:r>
          </a:p>
          <a:p>
            <a:pPr eaLnBrk="1" hangingPunct="1">
              <a:spcBef>
                <a:spcPct val="0"/>
              </a:spcBef>
            </a:pPr>
            <a:r>
              <a:rPr lang="ru-RU" i="1" dirty="0" smtClean="0"/>
              <a:t>- </a:t>
            </a:r>
            <a:r>
              <a:rPr lang="ru-RU" dirty="0" smtClean="0"/>
              <a:t>Вспомнили этот мультфильм? </a:t>
            </a:r>
            <a:r>
              <a:rPr lang="ru-RU" i="1" dirty="0" smtClean="0"/>
              <a:t>(Ответы детей).</a:t>
            </a:r>
            <a:endParaRPr lang="ru-RU" dirty="0" smtClean="0"/>
          </a:p>
          <a:p>
            <a:pPr eaLnBrk="1" hangingPunct="1">
              <a:spcBef>
                <a:spcPct val="0"/>
              </a:spcBef>
            </a:pPr>
            <a:r>
              <a:rPr lang="ru-RU" i="1" dirty="0" smtClean="0"/>
              <a:t>- </a:t>
            </a:r>
            <a:r>
              <a:rPr lang="ru-RU" dirty="0" smtClean="0"/>
              <a:t>Кто герои этого мультфильма?</a:t>
            </a:r>
            <a:r>
              <a:rPr lang="ru-RU" i="1" dirty="0" smtClean="0"/>
              <a:t> (Ответы детей).</a:t>
            </a:r>
            <a:endParaRPr lang="ru-RU" dirty="0" smtClean="0"/>
          </a:p>
          <a:p>
            <a:pPr eaLnBrk="1" hangingPunct="1">
              <a:spcBef>
                <a:spcPct val="0"/>
              </a:spcBef>
            </a:pPr>
            <a:r>
              <a:rPr lang="ru-RU" dirty="0" smtClean="0"/>
              <a:t> - Если наша цель выбирать, то давайте выберем название тому чувству, которое испытывает мальчик.</a:t>
            </a:r>
            <a:r>
              <a:rPr lang="ru-RU" i="1" dirty="0" smtClean="0"/>
              <a:t> (Радость).</a:t>
            </a:r>
            <a:r>
              <a:rPr lang="ru-RU" dirty="0" smtClean="0"/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ru-RU" dirty="0" smtClean="0"/>
              <a:t>  - А ослик какое чувство испытывает? </a:t>
            </a:r>
            <a:r>
              <a:rPr lang="ru-RU" i="1" dirty="0" smtClean="0"/>
              <a:t>(Грусть.)</a:t>
            </a:r>
            <a:endParaRPr lang="ru-RU" dirty="0" smtClean="0"/>
          </a:p>
          <a:p>
            <a:pPr eaLnBrk="1" hangingPunct="1">
              <a:spcBef>
                <a:spcPct val="0"/>
              </a:spcBef>
            </a:pPr>
            <a:r>
              <a:rPr lang="ru-RU" dirty="0" smtClean="0"/>
              <a:t>  - Сможем  мы с вами изобразить эти чувства?</a:t>
            </a:r>
            <a:r>
              <a:rPr lang="ru-RU" i="1" dirty="0" smtClean="0"/>
              <a:t> (Ответы детей).</a:t>
            </a:r>
            <a:endParaRPr lang="ru-RU" dirty="0" smtClean="0"/>
          </a:p>
          <a:p>
            <a:pPr eaLnBrk="1" hangingPunct="1">
              <a:spcBef>
                <a:spcPct val="0"/>
              </a:spcBef>
            </a:pPr>
            <a:r>
              <a:rPr lang="ru-RU" dirty="0" smtClean="0"/>
              <a:t> - Давайте все вместе попробуем изобразить радость. </a:t>
            </a:r>
            <a:r>
              <a:rPr lang="ru-RU" i="1" dirty="0" smtClean="0"/>
              <a:t>(Ис­пользуется зеркало.)</a:t>
            </a:r>
            <a:endParaRPr lang="ru-RU" dirty="0" smtClean="0"/>
          </a:p>
          <a:p>
            <a:pPr eaLnBrk="1" hangingPunct="1">
              <a:spcBef>
                <a:spcPct val="0"/>
              </a:spcBef>
            </a:pPr>
            <a:r>
              <a:rPr lang="ru-RU" i="1" dirty="0" smtClean="0"/>
              <a:t>   - </a:t>
            </a:r>
            <a:r>
              <a:rPr lang="ru-RU" dirty="0" smtClean="0"/>
              <a:t>А теперь - грусть. Молодцы!</a:t>
            </a:r>
          </a:p>
          <a:p>
            <a:pPr eaLnBrk="1" hangingPunct="1">
              <a:spcBef>
                <a:spcPct val="0"/>
              </a:spcBef>
            </a:pPr>
            <a:r>
              <a:rPr lang="ru-RU" dirty="0" smtClean="0"/>
              <a:t> </a:t>
            </a:r>
          </a:p>
          <a:p>
            <a:pPr eaLnBrk="1" hangingPunct="1">
              <a:spcBef>
                <a:spcPct val="0"/>
              </a:spcBef>
            </a:pPr>
            <a:endParaRPr lang="ru-RU" dirty="0" smtClean="0"/>
          </a:p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12A90F-1AFD-4DF7-AC94-8DE33D08C74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- Вы молодцы, правильно определили чувства и состояния героев мультфильма. Все чувства, состояния можно назвать одним словом - эмоции. 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- Сейчас мы поговорим о тех чувствах, которые может испытывать человек.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0826D9-3153-43D1-9873-676D6B38403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dirty="0" smtClean="0"/>
              <a:t>Весела я, весела,</a:t>
            </a:r>
          </a:p>
          <a:p>
            <a:pPr eaLnBrk="1" hangingPunct="1">
              <a:spcBef>
                <a:spcPct val="0"/>
              </a:spcBef>
            </a:pPr>
            <a:r>
              <a:rPr lang="ru-RU" dirty="0" smtClean="0"/>
              <a:t>Ножками я топаю.</a:t>
            </a:r>
          </a:p>
          <a:p>
            <a:pPr eaLnBrk="1" hangingPunct="1">
              <a:spcBef>
                <a:spcPct val="0"/>
              </a:spcBef>
            </a:pPr>
            <a:r>
              <a:rPr lang="ru-RU" dirty="0" smtClean="0"/>
              <a:t>Я танцую и пою</a:t>
            </a:r>
          </a:p>
          <a:p>
            <a:pPr eaLnBrk="1" hangingPunct="1">
              <a:spcBef>
                <a:spcPct val="0"/>
              </a:spcBef>
            </a:pPr>
            <a:r>
              <a:rPr lang="ru-RU" dirty="0" smtClean="0"/>
              <a:t>Ив ладошки хлопаю</a:t>
            </a:r>
          </a:p>
          <a:p>
            <a:pPr eaLnBrk="1" hangingPunct="1">
              <a:spcBef>
                <a:spcPct val="0"/>
              </a:spcBef>
            </a:pPr>
            <a:r>
              <a:rPr lang="ru-RU" dirty="0" smtClean="0"/>
              <a:t>                   И. Лопухина</a:t>
            </a:r>
          </a:p>
          <a:p>
            <a:pPr eaLnBrk="1" hangingPunct="1">
              <a:spcBef>
                <a:spcPct val="0"/>
              </a:spcBef>
            </a:pPr>
            <a:r>
              <a:rPr lang="ru-RU" dirty="0" smtClean="0"/>
              <a:t>- Какое чувство испытывает девочка?</a:t>
            </a:r>
            <a:r>
              <a:rPr lang="ru-RU" i="1" dirty="0" smtClean="0"/>
              <a:t> (Радость).</a:t>
            </a:r>
            <a:endParaRPr lang="ru-RU" dirty="0" smtClean="0"/>
          </a:p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87EDBC-EE80-406E-BBB0-0D8D7B12256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Зайку бросила хозяйка – </a:t>
            </a:r>
          </a:p>
          <a:p>
            <a:pPr eaLnBrk="1" hangingPunct="1">
              <a:spcBef>
                <a:spcPct val="0"/>
              </a:spcBef>
            </a:pPr>
            <a:r>
              <a:rPr lang="ru-RU" dirty="0" smtClean="0"/>
              <a:t>Под дождём остался зайка.</a:t>
            </a:r>
          </a:p>
          <a:p>
            <a:pPr eaLnBrk="1" hangingPunct="1">
              <a:spcBef>
                <a:spcPct val="0"/>
              </a:spcBef>
            </a:pPr>
            <a:r>
              <a:rPr lang="ru-RU" dirty="0" smtClean="0"/>
              <a:t>                                А. </a:t>
            </a:r>
            <a:r>
              <a:rPr lang="ru-RU" dirty="0" err="1" smtClean="0"/>
              <a:t>Барто</a:t>
            </a:r>
            <a:endParaRPr lang="ru-RU" dirty="0" smtClean="0"/>
          </a:p>
          <a:p>
            <a:pPr eaLnBrk="1" hangingPunct="1">
              <a:spcBef>
                <a:spcPct val="0"/>
              </a:spcBef>
            </a:pPr>
            <a:r>
              <a:rPr lang="ru-RU" dirty="0" smtClean="0"/>
              <a:t>- Какое чувство испытывает герой? </a:t>
            </a:r>
            <a:r>
              <a:rPr lang="ru-RU" i="1" dirty="0" smtClean="0"/>
              <a:t>(Грусть.)</a:t>
            </a:r>
            <a:endParaRPr lang="ru-RU" dirty="0" smtClean="0"/>
          </a:p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664F9A-2009-4E0B-9D78-800847FF554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i="1" smtClean="0"/>
              <a:t> Гуси и Люся.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ru-RU" smtClean="0"/>
              <a:t>На дороге гуси ущипнули Люся,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И болела долго у неё нога.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 - Я вам, злые гуси! – погрозила Люся. 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А они в ответ ей: «Га-га-га»!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                                  Л.Успенская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  - Какие гуси? </a:t>
            </a:r>
            <a:r>
              <a:rPr lang="ru-RU" i="1" smtClean="0"/>
              <a:t>(Злые).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ru-RU" smtClean="0"/>
              <a:t> </a:t>
            </a:r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9709B1-2E06-4B19-9AD7-6F42029963F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Лепит девочка из глины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Ушки, лапки, хвостик длинный.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Удивляется братишка: 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вышла серенькая мышка.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                                      Мариджан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- Какое чувство испытывает братик? </a:t>
            </a:r>
            <a:r>
              <a:rPr lang="ru-RU" i="1" smtClean="0"/>
              <a:t>(Удивление).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ru-RU" smtClean="0"/>
              <a:t> 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28407A-C26C-4218-893B-C13D5AB2589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У опушки две старушки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Брали грузди и волнушки.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Филин: «У-у-х!», Филин: «У-у-х!»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У старушек замер дух: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«Жутко!»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                 Е.Благинина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- Какое чувство испытывают старушки? </a:t>
            </a:r>
            <a:r>
              <a:rPr lang="ru-RU" i="1" smtClean="0"/>
              <a:t>(Страх).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8FDE01-4BA3-4B6E-81E9-86488580C2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 </a:t>
            </a:r>
            <a:r>
              <a:rPr lang="ru-RU" i="1" smtClean="0"/>
              <a:t>Кролики.</a:t>
            </a:r>
            <a:endParaRPr lang="ru-RU" smtClean="0"/>
          </a:p>
          <a:p>
            <a:pPr eaLnBrk="1" hangingPunct="1">
              <a:spcBef>
                <a:spcPct val="0"/>
              </a:spcBef>
            </a:pPr>
            <a:r>
              <a:rPr lang="ru-RU" smtClean="0"/>
              <a:t>В старой корзине на кухонном столике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Смирно сидели пушистые кролики.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Мама сказала: «Их трогать не нужно.»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Только, наверно, им, бедненьким, душно,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Маленьким крошкам жарко и тесно.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Сколько их там – посмотреть интересно.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                              З. Александрова 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- Какое чувство испытывает герой? </a:t>
            </a:r>
            <a:r>
              <a:rPr lang="ru-RU" i="1" smtClean="0"/>
              <a:t>(Интерес).</a:t>
            </a:r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195A79-9D96-409D-B998-74161DCBC24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E7B96-6F6C-4DF3-9B75-9FC53FEA9326}" type="datetimeFigureOut">
              <a:rPr lang="ru-RU"/>
              <a:pPr>
                <a:defRPr/>
              </a:pPr>
              <a:t>22.09.2016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C2AB1-7586-494C-9010-07E041B7A3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4799C-C2AF-42BF-B694-5FD53A69B698}" type="datetimeFigureOut">
              <a:rPr lang="ru-RU"/>
              <a:pPr>
                <a:defRPr/>
              </a:pPr>
              <a:t>22.09.2016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445F5-4C50-430B-A1D1-B54A93C454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94EE8-1635-4BA1-BBCB-156FB65DBE26}" type="datetimeFigureOut">
              <a:rPr lang="ru-RU"/>
              <a:pPr>
                <a:defRPr/>
              </a:pPr>
              <a:t>22.09.2016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636A0-D0F3-4DF1-8539-2B61614830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A8CD3-CFAE-43FE-AF78-14D5045844D5}" type="datetimeFigureOut">
              <a:rPr lang="ru-RU"/>
              <a:pPr>
                <a:defRPr/>
              </a:pPr>
              <a:t>22.09.2016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FE4F6-0C6A-47F5-95DC-102F187255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F16A0-EAF1-4868-8A71-8B15E6DD617D}" type="datetimeFigureOut">
              <a:rPr lang="ru-RU"/>
              <a:pPr>
                <a:defRPr/>
              </a:pPr>
              <a:t>22.09.2016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CBE22-DFE7-427E-BE14-00F4094415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1DE30-3643-45C0-A32A-58DDD62F5937}" type="datetimeFigureOut">
              <a:rPr lang="ru-RU"/>
              <a:pPr>
                <a:defRPr/>
              </a:pPr>
              <a:t>22.09.2016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B71D1-8F2D-4806-BB71-ACFDC60ECB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BD01B-30AF-4E45-87C4-94E60A68CFCE}" type="datetimeFigureOut">
              <a:rPr lang="ru-RU"/>
              <a:pPr>
                <a:defRPr/>
              </a:pPr>
              <a:t>22.09.2016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90068-9AB9-42BF-B9CF-A1CE43B34F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474AE-83B8-4A57-8483-03BC6F53157D}" type="datetimeFigureOut">
              <a:rPr lang="ru-RU"/>
              <a:pPr>
                <a:defRPr/>
              </a:pPr>
              <a:t>22.09.2016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6F605-CE42-4ECE-BC9A-0C2A8DCF6A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21E7A-9298-4283-80FC-BDD448F674E7}" type="datetimeFigureOut">
              <a:rPr lang="ru-RU"/>
              <a:pPr>
                <a:defRPr/>
              </a:pPr>
              <a:t>22.09.2016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151DF-1FAE-4EAB-B552-924689FAA7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E9CB2-3CBF-4BE7-B947-E33F2C740B3D}" type="datetimeFigureOut">
              <a:rPr lang="ru-RU"/>
              <a:pPr>
                <a:defRPr/>
              </a:pPr>
              <a:t>22.09.2016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F7B59-AD0F-4EF9-B387-D52CDEBCC1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AB1EC-CA41-460A-893D-9E4E7A7F18A2}" type="datetimeFigureOut">
              <a:rPr lang="ru-RU"/>
              <a:pPr>
                <a:defRPr/>
              </a:pPr>
              <a:t>22.09.2016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181C3-42D7-4049-8CCA-68AEE585E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344E289-0370-44E2-AA68-110F5E920B9C}" type="datetimeFigureOut">
              <a:rPr lang="ru-RU"/>
              <a:pPr>
                <a:defRPr/>
              </a:pPr>
              <a:t>22.09.2016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F6ED8C4-579D-44E3-B83C-F02A29F5F0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58" r:id="rId4"/>
    <p:sldLayoutId id="2147483762" r:id="rId5"/>
    <p:sldLayoutId id="2147483757" r:id="rId6"/>
    <p:sldLayoutId id="2147483763" r:id="rId7"/>
    <p:sldLayoutId id="2147483764" r:id="rId8"/>
    <p:sldLayoutId id="2147483765" r:id="rId9"/>
    <p:sldLayoutId id="2147483756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rzilka.org/data/files/Image/OldSite/magazine/articles/372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4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gif"/><Relationship Id="rId5" Type="http://schemas.openxmlformats.org/officeDocument/2006/relationships/image" Target="../media/image4.gif"/><Relationship Id="rId4" Type="http://schemas.openxmlformats.org/officeDocument/2006/relationships/image" Target="../media/image1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00232" y="4572008"/>
            <a:ext cx="5529274" cy="71438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latin typeface="Arial Black" pitchFamily="34" charset="0"/>
              </a:rPr>
              <a:t>«Эмоции и здоровье»</a:t>
            </a:r>
            <a:endParaRPr lang="ru-RU" sz="2800" dirty="0">
              <a:latin typeface="Arial Black" pitchFamily="34" charset="0"/>
            </a:endParaRPr>
          </a:p>
        </p:txBody>
      </p:sp>
      <p:pic>
        <p:nvPicPr>
          <p:cNvPr id="4" name="i-main-pic" descr="Картинка 1536 из 3832">
            <a:hlinkClick r:id="rId3" tgtFrame="_blank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0" y="500063"/>
            <a:ext cx="3240088" cy="3887787"/>
          </a:xfrm>
          <a:prstGeom prst="rect">
            <a:avLst/>
          </a:prstGeom>
          <a:noFill/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3786188" y="5857875"/>
            <a:ext cx="22145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 smtClean="0">
                <a:cs typeface="Arial" charset="0"/>
              </a:rPr>
              <a:t>2016г</a:t>
            </a:r>
            <a:r>
              <a:rPr lang="ru-RU" dirty="0" smtClean="0">
                <a:cs typeface="Arial" charset="0"/>
              </a:rPr>
              <a:t>.</a:t>
            </a:r>
            <a:endParaRPr lang="ru-RU" dirty="0">
              <a:cs typeface="Arial" charset="0"/>
            </a:endParaRPr>
          </a:p>
        </p:txBody>
      </p:sp>
      <p:sp>
        <p:nvSpPr>
          <p:cNvPr id="6" name="Рамка 5"/>
          <p:cNvSpPr/>
          <p:nvPr/>
        </p:nvSpPr>
        <p:spPr>
          <a:xfrm>
            <a:off x="3786182" y="6357958"/>
            <a:ext cx="2786082" cy="500042"/>
          </a:xfrm>
          <a:prstGeom prst="fra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Палиенко Л. В.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63" y="2928938"/>
            <a:ext cx="4892675" cy="3600450"/>
          </a:xfrm>
          <a:prstGeom prst="rect">
            <a:avLst/>
          </a:prstGeom>
          <a:noFill/>
          <a:ln w="28575">
            <a:solidFill>
              <a:srgbClr val="00B0F0"/>
            </a:solidFill>
            <a:miter lim="800000"/>
            <a:headEnd/>
            <a:tailEnd/>
          </a:ln>
          <a:effectLst>
            <a:outerShdw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2071688" y="142875"/>
            <a:ext cx="4857750" cy="3170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 Black" pitchFamily="34" charset="0"/>
              </a:rPr>
              <a:t>Вина, стыд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Я опускаю и отворачиваю голову в сторону.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Я прячу глаза.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У меня краснеет лицо, уши.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714375" y="571500"/>
            <a:ext cx="8001000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28600" algn="just"/>
            <a:endParaRPr lang="ru-RU" sz="140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indent="228600" algn="just"/>
            <a:endParaRPr lang="ru-RU" sz="140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indent="228600" algn="just"/>
            <a:r>
              <a:rPr lang="ru-RU">
                <a:solidFill>
                  <a:srgbClr val="000000"/>
                </a:solidFill>
                <a:latin typeface="Arial Black" pitchFamily="34" charset="0"/>
                <a:cs typeface="Times New Roman" pitchFamily="18" charset="0"/>
              </a:rPr>
              <a:t>Положительные  </a:t>
            </a:r>
          </a:p>
          <a:p>
            <a:pPr indent="228600" algn="just"/>
            <a:r>
              <a:rPr lang="ru-RU">
                <a:solidFill>
                  <a:srgbClr val="000000"/>
                </a:solidFill>
                <a:latin typeface="Arial Black" pitchFamily="34" charset="0"/>
                <a:cs typeface="Times New Roman" pitchFamily="18" charset="0"/>
              </a:rPr>
              <a:t>эмоции</a:t>
            </a:r>
          </a:p>
          <a:p>
            <a:pPr indent="228600" algn="just">
              <a:lnSpc>
                <a:spcPct val="150000"/>
              </a:lnSpc>
            </a:pPr>
            <a:r>
              <a:rPr lang="ru-RU" sz="20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    Радость                                                                                                                  </a:t>
            </a:r>
            <a:endParaRPr lang="ru-RU" sz="2000">
              <a:cs typeface="Arial" charset="0"/>
            </a:endParaRPr>
          </a:p>
          <a:p>
            <a:pPr indent="228600" algn="just" eaLnBrk="0" hangingPunct="0">
              <a:lnSpc>
                <a:spcPct val="150000"/>
              </a:lnSpc>
            </a:pPr>
            <a:r>
              <a:rPr lang="ru-RU" sz="2000">
                <a:solidFill>
                  <a:srgbClr val="000000"/>
                </a:solidFill>
                <a:cs typeface="Times New Roman" pitchFamily="18" charset="0"/>
              </a:rPr>
              <a:t>     Интерес                                                                                      </a:t>
            </a:r>
            <a:endParaRPr lang="ru-RU" sz="2000">
              <a:cs typeface="Arial" charset="0"/>
            </a:endParaRPr>
          </a:p>
          <a:p>
            <a:pPr indent="228600" algn="just" eaLnBrk="0" hangingPunct="0">
              <a:lnSpc>
                <a:spcPct val="150000"/>
              </a:lnSpc>
            </a:pPr>
            <a:r>
              <a:rPr lang="ru-RU" sz="2000">
                <a:solidFill>
                  <a:srgbClr val="000000"/>
                </a:solidFill>
                <a:cs typeface="Times New Roman" pitchFamily="18" charset="0"/>
              </a:rPr>
              <a:t>     Удивление</a:t>
            </a:r>
            <a:endParaRPr lang="ru-RU" sz="2000">
              <a:cs typeface="Arial" charset="0"/>
            </a:endParaRPr>
          </a:p>
          <a:p>
            <a:pPr indent="228600" algn="just" eaLnBrk="0" hangingPunct="0">
              <a:lnSpc>
                <a:spcPct val="150000"/>
              </a:lnSpc>
            </a:pPr>
            <a:r>
              <a:rPr lang="ru-RU" sz="2000">
                <a:solidFill>
                  <a:srgbClr val="000000"/>
                </a:solidFill>
                <a:cs typeface="Times New Roman" pitchFamily="18" charset="0"/>
              </a:rPr>
              <a:t>                                                                                                           </a:t>
            </a:r>
          </a:p>
          <a:p>
            <a:pPr indent="228600" algn="just" eaLnBrk="0" hangingPunct="0"/>
            <a:endParaRPr lang="ru-RU" sz="140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indent="228600" algn="just" eaLnBrk="0" hangingPunct="0"/>
            <a:endParaRPr lang="ru-RU" sz="800"/>
          </a:p>
          <a:p>
            <a:pPr indent="228600" algn="just" eaLnBrk="0" hangingPunct="0"/>
            <a:r>
              <a:rPr lang="ru-RU" sz="14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                                 </a:t>
            </a:r>
            <a:endParaRPr lang="ru-RU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929188" y="1000125"/>
            <a:ext cx="23082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00"/>
                </a:solidFill>
                <a:latin typeface="Arial Black" pitchFamily="34" charset="0"/>
                <a:cs typeface="Times New Roman" pitchFamily="18" charset="0"/>
              </a:rPr>
              <a:t>Отрицательные </a:t>
            </a:r>
          </a:p>
          <a:p>
            <a:r>
              <a:rPr lang="ru-RU">
                <a:solidFill>
                  <a:srgbClr val="000000"/>
                </a:solidFill>
                <a:latin typeface="Arial Black" pitchFamily="34" charset="0"/>
                <a:cs typeface="Times New Roman" pitchFamily="18" charset="0"/>
              </a:rPr>
              <a:t>эмоции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5143500" y="1643063"/>
            <a:ext cx="952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Грусть</a:t>
            </a:r>
            <a:endParaRPr lang="ru-RU" sz="2000">
              <a:latin typeface="Franklin Gothic Book" pitchFamily="34" charset="0"/>
              <a:ea typeface="Times New Roman" pitchFamily="18" charset="0"/>
              <a:cs typeface="Arial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5143500" y="2071688"/>
            <a:ext cx="901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Страх</a:t>
            </a:r>
            <a:endParaRPr lang="ru-RU" sz="2000">
              <a:latin typeface="Franklin Gothic Book" pitchFamily="34" charset="0"/>
              <a:ea typeface="Times New Roman" pitchFamily="18" charset="0"/>
              <a:cs typeface="Arial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5214938" y="2500313"/>
            <a:ext cx="782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Вина</a:t>
            </a:r>
            <a:endParaRPr lang="ru-RU" sz="2000">
              <a:latin typeface="Franklin Gothic Book" pitchFamily="34" charset="0"/>
              <a:ea typeface="Times New Roman" pitchFamily="18" charset="0"/>
              <a:cs typeface="Arial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5214938" y="2928938"/>
            <a:ext cx="1012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Злость</a:t>
            </a:r>
            <a:endParaRPr lang="ru-RU" sz="2000">
              <a:latin typeface="Franklin Gothic Book" pitchFamily="34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20488" name="Picture 3" descr="F:\АНИМАШКИ\Герои мультиков\dis74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" y="3071813"/>
            <a:ext cx="2130425" cy="255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Picture 5" descr="F:\АНИМАШКИ\Герои мультиков\dis59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3" y="3643313"/>
            <a:ext cx="1949450" cy="233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F:\АНИМАШКИ\Домики\home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0" y="142875"/>
            <a:ext cx="6372225" cy="622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лнце 2"/>
          <p:cNvSpPr/>
          <p:nvPr/>
        </p:nvSpPr>
        <p:spPr>
          <a:xfrm>
            <a:off x="7429500" y="285750"/>
            <a:ext cx="1143000" cy="1000125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Облако 3"/>
          <p:cNvSpPr/>
          <p:nvPr/>
        </p:nvSpPr>
        <p:spPr>
          <a:xfrm>
            <a:off x="357188" y="428625"/>
            <a:ext cx="1500187" cy="571500"/>
          </a:xfrm>
          <a:prstGeom prst="cloud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Облако 4"/>
          <p:cNvSpPr/>
          <p:nvPr/>
        </p:nvSpPr>
        <p:spPr>
          <a:xfrm>
            <a:off x="3143250" y="357188"/>
            <a:ext cx="1500188" cy="571500"/>
          </a:xfrm>
          <a:prstGeom prst="cloud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Picture 25" descr="b39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5" y="5715000"/>
            <a:ext cx="865188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5" descr="b39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2438" y="5786438"/>
            <a:ext cx="865187" cy="87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5" cstate="print"/>
          <a:srcRect l="36908" t="10916" r="44139" b="77464"/>
          <a:stretch>
            <a:fillRect/>
          </a:stretch>
        </p:blipFill>
        <p:spPr bwMode="auto">
          <a:xfrm>
            <a:off x="2500313" y="4643438"/>
            <a:ext cx="1658937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5" cstate="print"/>
          <a:srcRect l="55362" t="21480" r="26433" b="66901"/>
          <a:stretch>
            <a:fillRect/>
          </a:stretch>
        </p:blipFill>
        <p:spPr bwMode="auto">
          <a:xfrm>
            <a:off x="2571750" y="4643438"/>
            <a:ext cx="1592263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5" cstate="print"/>
          <a:srcRect l="38902" t="21127" r="42892" b="66901"/>
          <a:stretch>
            <a:fillRect/>
          </a:stretch>
        </p:blipFill>
        <p:spPr bwMode="auto">
          <a:xfrm>
            <a:off x="2643188" y="4714875"/>
            <a:ext cx="1546225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7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14625" y="4643438"/>
            <a:ext cx="134620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50" y="1785938"/>
            <a:ext cx="5429250" cy="2428875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latin typeface="Arial Black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latin typeface="Arial Black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600" dirty="0" smtClean="0">
                <a:latin typeface="Arial Black" pitchFamily="34" charset="0"/>
              </a:rPr>
              <a:t>Я умею думать,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600" dirty="0" smtClean="0">
                <a:latin typeface="Arial Black" pitchFamily="34" charset="0"/>
              </a:rPr>
              <a:t>я умею рассуждать.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600" dirty="0" smtClean="0">
                <a:latin typeface="Arial Black" pitchFamily="34" charset="0"/>
              </a:rPr>
              <a:t>Что полезно для здоровья,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600" dirty="0" smtClean="0">
                <a:latin typeface="Arial Black" pitchFamily="34" charset="0"/>
              </a:rPr>
              <a:t>то и буду выбирать.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>
              <a:latin typeface="Arial Black" pitchFamily="34" charset="0"/>
            </a:endParaRPr>
          </a:p>
        </p:txBody>
      </p:sp>
      <p:pic>
        <p:nvPicPr>
          <p:cNvPr id="22531" name="Picture 7" descr="1e5f5d4b1dd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75" y="1714500"/>
            <a:ext cx="2987675" cy="270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Прямоугольник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7038" y="1798638"/>
            <a:ext cx="8723312" cy="1189037"/>
          </a:xfrm>
          <a:prstGeom prst="rect">
            <a:avLst/>
          </a:prstGeom>
          <a:noFill/>
        </p:spPr>
      </p:pic>
      <p:pic>
        <p:nvPicPr>
          <p:cNvPr id="23555" name="Picture 2" descr="F:\АНИМАШКИ\Бабочки\butterfly49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2383952">
            <a:off x="5086350" y="608013"/>
            <a:ext cx="17145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b39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00250" y="3429000"/>
            <a:ext cx="1292225" cy="130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b39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3313" y="4857750"/>
            <a:ext cx="1292225" cy="130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b39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29313" y="3571875"/>
            <a:ext cx="1292225" cy="130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3" descr="F:\АНИМАШКИ\Бабочки\butterfly12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6379754">
            <a:off x="1677988" y="600075"/>
            <a:ext cx="9525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5" y="142875"/>
            <a:ext cx="5429250" cy="2428875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latin typeface="Arial Black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latin typeface="Arial Black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600" dirty="0" smtClean="0">
                <a:latin typeface="Arial Black" pitchFamily="34" charset="0"/>
              </a:rPr>
              <a:t>Я умею думать,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600" dirty="0" smtClean="0">
                <a:latin typeface="Arial Black" pitchFamily="34" charset="0"/>
              </a:rPr>
              <a:t>я умею рассуждать.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600" dirty="0" smtClean="0">
                <a:latin typeface="Arial Black" pitchFamily="34" charset="0"/>
              </a:rPr>
              <a:t>Что полезно для здоровья,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600" dirty="0" smtClean="0">
                <a:latin typeface="Arial Black" pitchFamily="34" charset="0"/>
              </a:rPr>
              <a:t>то и буду выбирать.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>
              <a:latin typeface="Arial Black" pitchFamily="34" charset="0"/>
            </a:endParaRPr>
          </a:p>
        </p:txBody>
      </p:sp>
      <p:pic>
        <p:nvPicPr>
          <p:cNvPr id="11267" name="Picture 7" descr="1e5f5d4b1dd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75" y="1714500"/>
            <a:ext cx="2987675" cy="270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00174"/>
            <a:ext cx="8258204" cy="1357322"/>
          </a:xfrm>
        </p:spPr>
        <p:txBody>
          <a:bodyPr/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ru-RU" sz="2400" dirty="0" smtClean="0">
                <a:latin typeface="Arial Black" pitchFamily="34" charset="0"/>
              </a:rPr>
              <a:t>Все чувства, переживания можно назвать одним словом - </a:t>
            </a:r>
            <a:r>
              <a:rPr lang="ru-RU" sz="2400" b="1" u="sng" dirty="0" smtClean="0">
                <a:latin typeface="Arial Black" pitchFamily="34" charset="0"/>
              </a:rPr>
              <a:t>эмоции. </a:t>
            </a:r>
            <a:endParaRPr lang="ru-RU" sz="2400" b="1" u="sng" dirty="0">
              <a:latin typeface="Arial Black" pitchFamily="34" charset="0"/>
            </a:endParaRPr>
          </a:p>
        </p:txBody>
      </p:sp>
      <p:pic>
        <p:nvPicPr>
          <p:cNvPr id="3" name="Picture 8" descr="b39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500" y="5000625"/>
            <a:ext cx="1292225" cy="130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5" descr="b39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50" y="5357813"/>
            <a:ext cx="865188" cy="87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5" descr="b39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5357813"/>
            <a:ext cx="865188" cy="87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5" descr="b39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3" y="5643563"/>
            <a:ext cx="865187" cy="87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5" descr="b39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25" y="5786438"/>
            <a:ext cx="865188" cy="87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71821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lum bright="12000"/>
          </a:blip>
          <a:srcRect b="25627"/>
          <a:stretch>
            <a:fillRect/>
          </a:stretch>
        </p:blipFill>
        <p:spPr bwMode="auto">
          <a:xfrm>
            <a:off x="1214438" y="2786063"/>
            <a:ext cx="4706937" cy="219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AutoShape 15"/>
          <p:cNvSpPr>
            <a:spLocks noChangeAspect="1" noChangeArrowheads="1"/>
          </p:cNvSpPr>
          <p:nvPr/>
        </p:nvSpPr>
        <p:spPr bwMode="auto">
          <a:xfrm>
            <a:off x="7286625" y="214313"/>
            <a:ext cx="1536700" cy="1584325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33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Franklin Gothic Book" pitchFamily="34" charset="0"/>
            </a:endParaRPr>
          </a:p>
        </p:txBody>
      </p:sp>
      <p:sp>
        <p:nvSpPr>
          <p:cNvPr id="13" name="AutoShape 4"/>
          <p:cNvSpPr>
            <a:spLocks noChangeAspect="1" noChangeArrowheads="1"/>
          </p:cNvSpPr>
          <p:nvPr/>
        </p:nvSpPr>
        <p:spPr bwMode="auto">
          <a:xfrm rot="745044">
            <a:off x="5165725" y="2659063"/>
            <a:ext cx="3600450" cy="1258887"/>
          </a:xfrm>
          <a:prstGeom prst="cloudCallout">
            <a:avLst>
              <a:gd name="adj1" fmla="val -22134"/>
              <a:gd name="adj2" fmla="val 31116"/>
            </a:avLst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ru-RU">
              <a:latin typeface="Franklin Gothic Book" pitchFamily="34" charset="0"/>
            </a:endParaRPr>
          </a:p>
        </p:txBody>
      </p:sp>
      <p:sp>
        <p:nvSpPr>
          <p:cNvPr id="12" name="AutoShape 14"/>
          <p:cNvSpPr>
            <a:spLocks noChangeArrowheads="1"/>
          </p:cNvSpPr>
          <p:nvPr/>
        </p:nvSpPr>
        <p:spPr bwMode="auto">
          <a:xfrm rot="197821">
            <a:off x="4318000" y="2713038"/>
            <a:ext cx="2447925" cy="1152525"/>
          </a:xfrm>
          <a:prstGeom prst="cloudCallout">
            <a:avLst>
              <a:gd name="adj1" fmla="val -29509"/>
              <a:gd name="adj2" fmla="val 38157"/>
            </a:avLst>
          </a:prstGeom>
          <a:solidFill>
            <a:schemeClr val="bg1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>
              <a:latin typeface="Franklin Gothic Book" pitchFamily="34" charset="0"/>
            </a:endParaRPr>
          </a:p>
        </p:txBody>
      </p:sp>
      <p:sp>
        <p:nvSpPr>
          <p:cNvPr id="14" name="Line 21"/>
          <p:cNvSpPr>
            <a:spLocks noChangeShapeType="1"/>
          </p:cNvSpPr>
          <p:nvPr/>
        </p:nvSpPr>
        <p:spPr bwMode="auto">
          <a:xfrm flipH="1">
            <a:off x="3643313" y="3786188"/>
            <a:ext cx="1428750" cy="1143000"/>
          </a:xfrm>
          <a:prstGeom prst="line">
            <a:avLst/>
          </a:prstGeom>
          <a:noFill/>
          <a:ln w="25400">
            <a:solidFill>
              <a:srgbClr val="00B0F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 flipH="1">
            <a:off x="5072063" y="3786188"/>
            <a:ext cx="1071562" cy="1500187"/>
          </a:xfrm>
          <a:prstGeom prst="line">
            <a:avLst/>
          </a:prstGeom>
          <a:noFill/>
          <a:ln w="25400">
            <a:solidFill>
              <a:srgbClr val="00B0F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 flipH="1">
            <a:off x="5715000" y="3857625"/>
            <a:ext cx="1000125" cy="2286000"/>
          </a:xfrm>
          <a:prstGeom prst="line">
            <a:avLst/>
          </a:prstGeom>
          <a:noFill/>
          <a:ln w="25400">
            <a:solidFill>
              <a:srgbClr val="00B0F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H="1">
            <a:off x="7215188" y="3857625"/>
            <a:ext cx="142875" cy="1785938"/>
          </a:xfrm>
          <a:prstGeom prst="line">
            <a:avLst/>
          </a:prstGeom>
          <a:noFill/>
          <a:ln w="25400">
            <a:solidFill>
              <a:srgbClr val="00B0F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8001000" y="4000500"/>
            <a:ext cx="642938" cy="1785938"/>
          </a:xfrm>
          <a:prstGeom prst="line">
            <a:avLst/>
          </a:prstGeom>
          <a:noFill/>
          <a:ln w="25400">
            <a:solidFill>
              <a:srgbClr val="00B0F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000"/>
                            </p:stCondLst>
                            <p:childTnLst>
                              <p:par>
                                <p:cTn id="54" presetID="35" presetClass="entr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3000"/>
                            </p:stCondLst>
                            <p:childTnLst>
                              <p:par>
                                <p:cTn id="61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0"/>
                            </p:stCondLst>
                            <p:childTnLst>
                              <p:par>
                                <p:cTn id="66" presetID="37" presetClass="path" presetSubtype="0" repeatCount="300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445 0.0419 L -0.00174 0.14259 C 0.0177 0.16551 0.04687 0.17847 0.07725 0.17847 C 0.11198 0.17847 0.13958 0.16551 0.15902 0.14259 L 0.25208 0.0419 " pathEditMode="relative" rAng="0" ptsTypes="FffFF"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" y="68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1000"/>
                            </p:stCondLst>
                            <p:childTnLst>
                              <p:par>
                                <p:cTn id="73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3000"/>
                            </p:stCondLst>
                            <p:childTnLst>
                              <p:par>
                                <p:cTn id="7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35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4000"/>
                            </p:stCondLst>
                            <p:childTnLst>
                              <p:par>
                                <p:cTn id="8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4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000"/>
                            </p:stCondLst>
                            <p:childTnLst>
                              <p:par>
                                <p:cTn id="9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5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6000"/>
                            </p:stCondLst>
                            <p:childTnLst>
                              <p:par>
                                <p:cTn id="10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65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7000"/>
                            </p:stCondLst>
                            <p:childTnLst>
                              <p:par>
                                <p:cTn id="10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75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8000"/>
                            </p:stCondLst>
                            <p:childTnLst>
                              <p:par>
                                <p:cTn id="11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3" grpId="0" animBg="1"/>
      <p:bldP spid="13" grpId="1" animBg="1"/>
      <p:bldP spid="13" grpId="2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625" y="357188"/>
            <a:ext cx="3529013" cy="591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572000" y="1928813"/>
            <a:ext cx="4071938" cy="477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FF0000"/>
                </a:solidFill>
                <a:latin typeface="Arial Black" pitchFamily="34" charset="0"/>
              </a:rPr>
              <a:t>Радость</a:t>
            </a:r>
          </a:p>
          <a:p>
            <a:endParaRPr lang="ru-RU" sz="2400"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400">
                <a:cs typeface="Arial" charset="0"/>
              </a:rPr>
              <a:t>Я улыбаюсь.</a:t>
            </a:r>
          </a:p>
          <a:p>
            <a:pPr>
              <a:lnSpc>
                <a:spcPct val="150000"/>
              </a:lnSpc>
            </a:pPr>
            <a:r>
              <a:rPr lang="ru-RU" sz="2400">
                <a:cs typeface="Arial" charset="0"/>
              </a:rPr>
              <a:t>Мои глаза слегка прищурены.</a:t>
            </a:r>
          </a:p>
          <a:p>
            <a:pPr>
              <a:lnSpc>
                <a:spcPct val="150000"/>
              </a:lnSpc>
            </a:pPr>
            <a:r>
              <a:rPr lang="ru-RU" sz="2400">
                <a:cs typeface="Arial" charset="0"/>
              </a:rPr>
              <a:t>Уголки рта слегка приподняты.</a:t>
            </a:r>
          </a:p>
          <a:p>
            <a:pPr>
              <a:lnSpc>
                <a:spcPct val="150000"/>
              </a:lnSpc>
            </a:pPr>
            <a:r>
              <a:rPr lang="ru-RU" sz="2400">
                <a:cs typeface="Arial" charset="0"/>
              </a:rPr>
              <a:t>Я смеюсь.</a:t>
            </a:r>
          </a:p>
          <a:p>
            <a:pPr>
              <a:lnSpc>
                <a:spcPct val="150000"/>
              </a:lnSpc>
            </a:pPr>
            <a:r>
              <a:rPr lang="ru-RU" sz="2400">
                <a:cs typeface="Arial" charset="0"/>
              </a:rPr>
              <a:t>Я пою.</a:t>
            </a:r>
          </a:p>
        </p:txBody>
      </p:sp>
      <p:pic>
        <p:nvPicPr>
          <p:cNvPr id="13316" name="Picture 3" descr="F:\АНИМАШКИ\Бабочки\butterfly63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1371811">
            <a:off x="6705600" y="403225"/>
            <a:ext cx="161925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0" y="1928813"/>
            <a:ext cx="6043613" cy="428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5" y="4857750"/>
            <a:ext cx="223837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357313" y="928688"/>
            <a:ext cx="3714750" cy="3046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Грусть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Мне грустно.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Глаза слегка сужены.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Уголки рта опущены.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Я плачу.</a:t>
            </a: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72063" y="785813"/>
            <a:ext cx="3857625" cy="6056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Злость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Мои брови нахмурены и сдвинуты.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Зубы стиснуты.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Губы плотно сжаты.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Ноздри расширены и дрожат.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Я сжимаю кулаки.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Я хочу ударить.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Я кричу.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" y="1071563"/>
            <a:ext cx="3919538" cy="478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750" y="214313"/>
            <a:ext cx="4643438" cy="4832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Удивление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Мои брови приподняты.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Рот слегка приоткрыт, округлён.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Глаза широко раскрыты.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Я восклицаю: «О-о-о!» или «Ах!»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7" name="Picture 3" descr="E:\АНИМАШКИ\Бабочки\butterfly4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2524272">
            <a:off x="6226175" y="617538"/>
            <a:ext cx="17145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2550" y="2919413"/>
            <a:ext cx="5992813" cy="365283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71625" y="214313"/>
            <a:ext cx="7072313" cy="2862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Страх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Мои брови приподняты и слегка сведены к переносице.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Глаза очень широко открыты.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От испуга я дрожу.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Я хочу защитится, спрятаться, убежать.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Arial Black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38" y="2928938"/>
            <a:ext cx="5976937" cy="3600450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  <a:effectLst>
            <a:outerShdw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14500" y="142875"/>
            <a:ext cx="5786438" cy="3970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  <a:t>Интерес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Когда мне интересно, я сосредотачиваюсь.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Я смотрю внимательно на предмет.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Мои брови слегка сведены.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Глаза широко раскрыты.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Рот слегка приоткрыт.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  <a:t> </a:t>
            </a:r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38" y="3143250"/>
            <a:ext cx="5038725" cy="3429000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364</TotalTime>
  <Words>1044</Words>
  <Application>Microsoft Office PowerPoint</Application>
  <PresentationFormat>Экран (4:3)</PresentationFormat>
  <Paragraphs>254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«Эмоции и здоровье»</vt:lpstr>
      <vt:lpstr>Слайд 2</vt:lpstr>
      <vt:lpstr>Все чувства, переживания можно назвать одним словом - эмоции.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Хозяин</dc:creator>
  <cp:lastModifiedBy>пользователь</cp:lastModifiedBy>
  <cp:revision>60</cp:revision>
  <dcterms:created xsi:type="dcterms:W3CDTF">2010-12-06T05:33:00Z</dcterms:created>
  <dcterms:modified xsi:type="dcterms:W3CDTF">2016-09-22T07:40:02Z</dcterms:modified>
</cp:coreProperties>
</file>